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57" r:id="rId4"/>
    <p:sldId id="258" r:id="rId5"/>
    <p:sldId id="259" r:id="rId6"/>
    <p:sldId id="264" r:id="rId7"/>
    <p:sldId id="263" r:id="rId8"/>
    <p:sldId id="265" r:id="rId9"/>
    <p:sldId id="266" r:id="rId10"/>
    <p:sldId id="269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484445-BA07-40F8-BB2F-90A401AFB89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B517115-85D5-4B86-B42B-3B4EB69901E0}">
      <dgm:prSet custT="1"/>
      <dgm:spPr/>
      <dgm:t>
        <a:bodyPr/>
        <a:lstStyle/>
        <a:p>
          <a:r>
            <a:rPr lang="es-MX" sz="1400" b="1"/>
            <a:t>Mejorar la Comunicación: </a:t>
          </a:r>
        </a:p>
        <a:p>
          <a:r>
            <a:rPr lang="es-MX" sz="1400"/>
            <a:t>Facilitar la interacción entre vecinos y autoridades mediante una plataforma centralizada.</a:t>
          </a:r>
          <a:endParaRPr lang="en-US" sz="1400" dirty="0"/>
        </a:p>
      </dgm:t>
    </dgm:pt>
    <dgm:pt modelId="{8F34DBF9-AE1A-436B-BED7-BE770846C3F4}" type="parTrans" cxnId="{F5C6981E-EA8E-4E54-981D-3BB10E740A67}">
      <dgm:prSet/>
      <dgm:spPr/>
      <dgm:t>
        <a:bodyPr/>
        <a:lstStyle/>
        <a:p>
          <a:endParaRPr lang="en-US"/>
        </a:p>
      </dgm:t>
    </dgm:pt>
    <dgm:pt modelId="{138364BC-B913-4B97-A718-250832D6C97B}" type="sibTrans" cxnId="{F5C6981E-EA8E-4E54-981D-3BB10E740A67}">
      <dgm:prSet/>
      <dgm:spPr/>
      <dgm:t>
        <a:bodyPr/>
        <a:lstStyle/>
        <a:p>
          <a:endParaRPr lang="en-US"/>
        </a:p>
      </dgm:t>
    </dgm:pt>
    <dgm:pt modelId="{7CE9585C-131B-44A9-BE77-6FFEE8D70185}">
      <dgm:prSet/>
      <dgm:spPr/>
      <dgm:t>
        <a:bodyPr/>
        <a:lstStyle/>
        <a:p>
          <a:r>
            <a:rPr lang="es-MX" b="1" dirty="0"/>
            <a:t>Optimizar la Gestión Documental: </a:t>
          </a:r>
        </a:p>
        <a:p>
          <a:r>
            <a:rPr lang="es-MX" dirty="0"/>
            <a:t>Simplificar la recepción y administración de documentos importantes.</a:t>
          </a:r>
          <a:endParaRPr lang="en-US" dirty="0"/>
        </a:p>
      </dgm:t>
    </dgm:pt>
    <dgm:pt modelId="{02CEE3A5-DEDF-415A-8322-A975C838B9FD}" type="parTrans" cxnId="{A1FF18D9-DBEC-4972-B42B-F3FC46D1EEB1}">
      <dgm:prSet/>
      <dgm:spPr/>
      <dgm:t>
        <a:bodyPr/>
        <a:lstStyle/>
        <a:p>
          <a:endParaRPr lang="en-US"/>
        </a:p>
      </dgm:t>
    </dgm:pt>
    <dgm:pt modelId="{07CF3DB8-7AD2-48E7-AF11-7A2269578291}" type="sibTrans" cxnId="{A1FF18D9-DBEC-4972-B42B-F3FC46D1EEB1}">
      <dgm:prSet/>
      <dgm:spPr/>
      <dgm:t>
        <a:bodyPr/>
        <a:lstStyle/>
        <a:p>
          <a:endParaRPr lang="en-US"/>
        </a:p>
      </dgm:t>
    </dgm:pt>
    <dgm:pt modelId="{E6914B53-2D8B-4292-B6A3-774C7FB1920A}">
      <dgm:prSet/>
      <dgm:spPr/>
      <dgm:t>
        <a:bodyPr/>
        <a:lstStyle/>
        <a:p>
          <a:r>
            <a:rPr lang="es-MX" b="1" dirty="0"/>
            <a:t>Agilizar Solicitudes:</a:t>
          </a:r>
        </a:p>
        <a:p>
          <a:r>
            <a:rPr lang="es-MX" b="1" dirty="0"/>
            <a:t> </a:t>
          </a:r>
          <a:r>
            <a:rPr lang="es-MX" dirty="0"/>
            <a:t>Mejorar el proceso de solicitudes de proyectos y espacios comunes.</a:t>
          </a:r>
          <a:endParaRPr lang="en-US" dirty="0"/>
        </a:p>
      </dgm:t>
    </dgm:pt>
    <dgm:pt modelId="{99BDF2AC-FE8B-4726-8048-459B491DB0B0}" type="parTrans" cxnId="{F137788E-F526-4FFC-96AA-30A94756B1BB}">
      <dgm:prSet/>
      <dgm:spPr/>
      <dgm:t>
        <a:bodyPr/>
        <a:lstStyle/>
        <a:p>
          <a:endParaRPr lang="en-US"/>
        </a:p>
      </dgm:t>
    </dgm:pt>
    <dgm:pt modelId="{0CA293D7-12C5-46E7-BD81-46ECAB4EA14B}" type="sibTrans" cxnId="{F137788E-F526-4FFC-96AA-30A94756B1BB}">
      <dgm:prSet/>
      <dgm:spPr/>
      <dgm:t>
        <a:bodyPr/>
        <a:lstStyle/>
        <a:p>
          <a:endParaRPr lang="en-US"/>
        </a:p>
      </dgm:t>
    </dgm:pt>
    <dgm:pt modelId="{00F1C3E4-2B49-4DC5-A22A-BD5615A5CA82}">
      <dgm:prSet/>
      <dgm:spPr/>
      <dgm:t>
        <a:bodyPr/>
        <a:lstStyle/>
        <a:p>
          <a:r>
            <a:rPr lang="es-MX" b="1" dirty="0"/>
            <a:t>Difundir Información Relevante: </a:t>
          </a:r>
        </a:p>
        <a:p>
          <a:r>
            <a:rPr lang="es-MX" dirty="0"/>
            <a:t>Proveer un canal confiable para la distribución de información importante para la comunidad.</a:t>
          </a:r>
          <a:endParaRPr lang="en-US" dirty="0"/>
        </a:p>
      </dgm:t>
    </dgm:pt>
    <dgm:pt modelId="{67047E65-599C-46FF-ACED-0E99A5421915}" type="parTrans" cxnId="{05020CF7-7E84-4779-B9F0-38A4AEE87B86}">
      <dgm:prSet/>
      <dgm:spPr/>
      <dgm:t>
        <a:bodyPr/>
        <a:lstStyle/>
        <a:p>
          <a:endParaRPr lang="en-US"/>
        </a:p>
      </dgm:t>
    </dgm:pt>
    <dgm:pt modelId="{57F72F5A-3D7E-4DD9-A7C2-7066211AEC0C}" type="sibTrans" cxnId="{05020CF7-7E84-4779-B9F0-38A4AEE87B86}">
      <dgm:prSet/>
      <dgm:spPr/>
      <dgm:t>
        <a:bodyPr/>
        <a:lstStyle/>
        <a:p>
          <a:endParaRPr lang="en-US"/>
        </a:p>
      </dgm:t>
    </dgm:pt>
    <dgm:pt modelId="{8D3EB4CD-A07C-455F-9EDB-196ACBBBD1DD}" type="pres">
      <dgm:prSet presAssocID="{27484445-BA07-40F8-BB2F-90A401AFB892}" presName="root" presStyleCnt="0">
        <dgm:presLayoutVars>
          <dgm:dir/>
          <dgm:resizeHandles val="exact"/>
        </dgm:presLayoutVars>
      </dgm:prSet>
      <dgm:spPr/>
    </dgm:pt>
    <dgm:pt modelId="{7D0F4ADF-3384-4727-A110-34FAA8487EF7}" type="pres">
      <dgm:prSet presAssocID="{8B517115-85D5-4B86-B42B-3B4EB69901E0}" presName="compNode" presStyleCnt="0"/>
      <dgm:spPr/>
    </dgm:pt>
    <dgm:pt modelId="{59803EC9-9F5D-4824-B179-1BE6AACBA40F}" type="pres">
      <dgm:prSet presAssocID="{8B517115-85D5-4B86-B42B-3B4EB69901E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eo"/>
        </a:ext>
      </dgm:extLst>
    </dgm:pt>
    <dgm:pt modelId="{28DAB21B-FBA7-4BBE-AC66-72FD8A1C5DC3}" type="pres">
      <dgm:prSet presAssocID="{8B517115-85D5-4B86-B42B-3B4EB69901E0}" presName="spaceRect" presStyleCnt="0"/>
      <dgm:spPr/>
    </dgm:pt>
    <dgm:pt modelId="{A22A9848-B917-45B6-928B-5700E76479B2}" type="pres">
      <dgm:prSet presAssocID="{8B517115-85D5-4B86-B42B-3B4EB69901E0}" presName="textRect" presStyleLbl="revTx" presStyleIdx="0" presStyleCnt="4">
        <dgm:presLayoutVars>
          <dgm:chMax val="1"/>
          <dgm:chPref val="1"/>
        </dgm:presLayoutVars>
      </dgm:prSet>
      <dgm:spPr/>
    </dgm:pt>
    <dgm:pt modelId="{903AF572-0538-46CA-9500-F16F963EBAE2}" type="pres">
      <dgm:prSet presAssocID="{138364BC-B913-4B97-A718-250832D6C97B}" presName="sibTrans" presStyleCnt="0"/>
      <dgm:spPr/>
    </dgm:pt>
    <dgm:pt modelId="{303A60C7-FB3B-429F-90EC-A13E79621E1B}" type="pres">
      <dgm:prSet presAssocID="{7CE9585C-131B-44A9-BE77-6FFEE8D70185}" presName="compNode" presStyleCnt="0"/>
      <dgm:spPr/>
    </dgm:pt>
    <dgm:pt modelId="{A770BDD9-BDFD-4CD1-B20C-A5929DBCFD35}" type="pres">
      <dgm:prSet presAssocID="{7CE9585C-131B-44A9-BE77-6FFEE8D7018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7B4AB92C-666C-4BEF-82B7-19FDD3ACE8DD}" type="pres">
      <dgm:prSet presAssocID="{7CE9585C-131B-44A9-BE77-6FFEE8D70185}" presName="spaceRect" presStyleCnt="0"/>
      <dgm:spPr/>
    </dgm:pt>
    <dgm:pt modelId="{60FE08F5-2332-4E8A-86CA-295D8D793F4C}" type="pres">
      <dgm:prSet presAssocID="{7CE9585C-131B-44A9-BE77-6FFEE8D70185}" presName="textRect" presStyleLbl="revTx" presStyleIdx="1" presStyleCnt="4">
        <dgm:presLayoutVars>
          <dgm:chMax val="1"/>
          <dgm:chPref val="1"/>
        </dgm:presLayoutVars>
      </dgm:prSet>
      <dgm:spPr/>
    </dgm:pt>
    <dgm:pt modelId="{18627A81-3B40-48CC-95B9-56927575DE7E}" type="pres">
      <dgm:prSet presAssocID="{07CF3DB8-7AD2-48E7-AF11-7A2269578291}" presName="sibTrans" presStyleCnt="0"/>
      <dgm:spPr/>
    </dgm:pt>
    <dgm:pt modelId="{C810D557-A917-4227-AEC9-4EBEA1AFC20D}" type="pres">
      <dgm:prSet presAssocID="{E6914B53-2D8B-4292-B6A3-774C7FB1920A}" presName="compNode" presStyleCnt="0"/>
      <dgm:spPr/>
    </dgm:pt>
    <dgm:pt modelId="{BC26D1D3-1E88-48D3-A08B-173F9F4EBF48}" type="pres">
      <dgm:prSet presAssocID="{E6914B53-2D8B-4292-B6A3-774C7FB1920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a de flujo"/>
        </a:ext>
      </dgm:extLst>
    </dgm:pt>
    <dgm:pt modelId="{8AF5166A-6C94-4617-931B-B65B5487C272}" type="pres">
      <dgm:prSet presAssocID="{E6914B53-2D8B-4292-B6A3-774C7FB1920A}" presName="spaceRect" presStyleCnt="0"/>
      <dgm:spPr/>
    </dgm:pt>
    <dgm:pt modelId="{E198377F-B20C-4A7F-B9F6-BC12068F856B}" type="pres">
      <dgm:prSet presAssocID="{E6914B53-2D8B-4292-B6A3-774C7FB1920A}" presName="textRect" presStyleLbl="revTx" presStyleIdx="2" presStyleCnt="4">
        <dgm:presLayoutVars>
          <dgm:chMax val="1"/>
          <dgm:chPref val="1"/>
        </dgm:presLayoutVars>
      </dgm:prSet>
      <dgm:spPr/>
    </dgm:pt>
    <dgm:pt modelId="{D13C371D-B56A-4D1B-97A9-318C671D1417}" type="pres">
      <dgm:prSet presAssocID="{0CA293D7-12C5-46E7-BD81-46ECAB4EA14B}" presName="sibTrans" presStyleCnt="0"/>
      <dgm:spPr/>
    </dgm:pt>
    <dgm:pt modelId="{A937C01A-0A6E-4D07-AAA2-5DB0B9EFCEB7}" type="pres">
      <dgm:prSet presAssocID="{00F1C3E4-2B49-4DC5-A22A-BD5615A5CA82}" presName="compNode" presStyleCnt="0"/>
      <dgm:spPr/>
    </dgm:pt>
    <dgm:pt modelId="{61ED6C91-E933-4F0D-93C3-073AC20F8755}" type="pres">
      <dgm:prSet presAssocID="{00F1C3E4-2B49-4DC5-A22A-BD5615A5CA8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iódico"/>
        </a:ext>
      </dgm:extLst>
    </dgm:pt>
    <dgm:pt modelId="{A19DDA09-4726-4098-8BD1-0C29E5B419D5}" type="pres">
      <dgm:prSet presAssocID="{00F1C3E4-2B49-4DC5-A22A-BD5615A5CA82}" presName="spaceRect" presStyleCnt="0"/>
      <dgm:spPr/>
    </dgm:pt>
    <dgm:pt modelId="{BCF060DD-7565-4A99-A61A-94A804B157E6}" type="pres">
      <dgm:prSet presAssocID="{00F1C3E4-2B49-4DC5-A22A-BD5615A5CA8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C6981E-EA8E-4E54-981D-3BB10E740A67}" srcId="{27484445-BA07-40F8-BB2F-90A401AFB892}" destId="{8B517115-85D5-4B86-B42B-3B4EB69901E0}" srcOrd="0" destOrd="0" parTransId="{8F34DBF9-AE1A-436B-BED7-BE770846C3F4}" sibTransId="{138364BC-B913-4B97-A718-250832D6C97B}"/>
    <dgm:cxn modelId="{7A476660-C397-4AAB-AD06-FEEF006DB546}" type="presOf" srcId="{8B517115-85D5-4B86-B42B-3B4EB69901E0}" destId="{A22A9848-B917-45B6-928B-5700E76479B2}" srcOrd="0" destOrd="0" presId="urn:microsoft.com/office/officeart/2018/2/layout/IconLabelList"/>
    <dgm:cxn modelId="{19615758-AF77-495F-BABF-4E851AC52F27}" type="presOf" srcId="{00F1C3E4-2B49-4DC5-A22A-BD5615A5CA82}" destId="{BCF060DD-7565-4A99-A61A-94A804B157E6}" srcOrd="0" destOrd="0" presId="urn:microsoft.com/office/officeart/2018/2/layout/IconLabelList"/>
    <dgm:cxn modelId="{F137788E-F526-4FFC-96AA-30A94756B1BB}" srcId="{27484445-BA07-40F8-BB2F-90A401AFB892}" destId="{E6914B53-2D8B-4292-B6A3-774C7FB1920A}" srcOrd="2" destOrd="0" parTransId="{99BDF2AC-FE8B-4726-8048-459B491DB0B0}" sibTransId="{0CA293D7-12C5-46E7-BD81-46ECAB4EA14B}"/>
    <dgm:cxn modelId="{7BE21E95-0FD1-44F2-9F12-47B9FEA84656}" type="presOf" srcId="{E6914B53-2D8B-4292-B6A3-774C7FB1920A}" destId="{E198377F-B20C-4A7F-B9F6-BC12068F856B}" srcOrd="0" destOrd="0" presId="urn:microsoft.com/office/officeart/2018/2/layout/IconLabelList"/>
    <dgm:cxn modelId="{6CC98AD2-2DEA-4273-A399-3C36C25485DB}" type="presOf" srcId="{27484445-BA07-40F8-BB2F-90A401AFB892}" destId="{8D3EB4CD-A07C-455F-9EDB-196ACBBBD1DD}" srcOrd="0" destOrd="0" presId="urn:microsoft.com/office/officeart/2018/2/layout/IconLabelList"/>
    <dgm:cxn modelId="{A1FF18D9-DBEC-4972-B42B-F3FC46D1EEB1}" srcId="{27484445-BA07-40F8-BB2F-90A401AFB892}" destId="{7CE9585C-131B-44A9-BE77-6FFEE8D70185}" srcOrd="1" destOrd="0" parTransId="{02CEE3A5-DEDF-415A-8322-A975C838B9FD}" sibTransId="{07CF3DB8-7AD2-48E7-AF11-7A2269578291}"/>
    <dgm:cxn modelId="{6D8E7BE7-8D1B-4E84-93A9-69892BC2F72E}" type="presOf" srcId="{7CE9585C-131B-44A9-BE77-6FFEE8D70185}" destId="{60FE08F5-2332-4E8A-86CA-295D8D793F4C}" srcOrd="0" destOrd="0" presId="urn:microsoft.com/office/officeart/2018/2/layout/IconLabelList"/>
    <dgm:cxn modelId="{05020CF7-7E84-4779-B9F0-38A4AEE87B86}" srcId="{27484445-BA07-40F8-BB2F-90A401AFB892}" destId="{00F1C3E4-2B49-4DC5-A22A-BD5615A5CA82}" srcOrd="3" destOrd="0" parTransId="{67047E65-599C-46FF-ACED-0E99A5421915}" sibTransId="{57F72F5A-3D7E-4DD9-A7C2-7066211AEC0C}"/>
    <dgm:cxn modelId="{C07E0DD2-79C1-4AF0-AC25-B42B21480B63}" type="presParOf" srcId="{8D3EB4CD-A07C-455F-9EDB-196ACBBBD1DD}" destId="{7D0F4ADF-3384-4727-A110-34FAA8487EF7}" srcOrd="0" destOrd="0" presId="urn:microsoft.com/office/officeart/2018/2/layout/IconLabelList"/>
    <dgm:cxn modelId="{13CA7C3D-AF61-46E7-A3A5-CE2077F46246}" type="presParOf" srcId="{7D0F4ADF-3384-4727-A110-34FAA8487EF7}" destId="{59803EC9-9F5D-4824-B179-1BE6AACBA40F}" srcOrd="0" destOrd="0" presId="urn:microsoft.com/office/officeart/2018/2/layout/IconLabelList"/>
    <dgm:cxn modelId="{C58C022F-0754-4780-9D7E-290EE52F7ADD}" type="presParOf" srcId="{7D0F4ADF-3384-4727-A110-34FAA8487EF7}" destId="{28DAB21B-FBA7-4BBE-AC66-72FD8A1C5DC3}" srcOrd="1" destOrd="0" presId="urn:microsoft.com/office/officeart/2018/2/layout/IconLabelList"/>
    <dgm:cxn modelId="{8FD29896-8D95-4A5C-BC4C-5913795B2009}" type="presParOf" srcId="{7D0F4ADF-3384-4727-A110-34FAA8487EF7}" destId="{A22A9848-B917-45B6-928B-5700E76479B2}" srcOrd="2" destOrd="0" presId="urn:microsoft.com/office/officeart/2018/2/layout/IconLabelList"/>
    <dgm:cxn modelId="{391E1019-814D-48E1-9C45-A26D770B6C11}" type="presParOf" srcId="{8D3EB4CD-A07C-455F-9EDB-196ACBBBD1DD}" destId="{903AF572-0538-46CA-9500-F16F963EBAE2}" srcOrd="1" destOrd="0" presId="urn:microsoft.com/office/officeart/2018/2/layout/IconLabelList"/>
    <dgm:cxn modelId="{9E183EF9-2C84-4ECB-9B2B-003D4D2FE493}" type="presParOf" srcId="{8D3EB4CD-A07C-455F-9EDB-196ACBBBD1DD}" destId="{303A60C7-FB3B-429F-90EC-A13E79621E1B}" srcOrd="2" destOrd="0" presId="urn:microsoft.com/office/officeart/2018/2/layout/IconLabelList"/>
    <dgm:cxn modelId="{23EB95ED-24BF-4F7D-A718-9A819834D80E}" type="presParOf" srcId="{303A60C7-FB3B-429F-90EC-A13E79621E1B}" destId="{A770BDD9-BDFD-4CD1-B20C-A5929DBCFD35}" srcOrd="0" destOrd="0" presId="urn:microsoft.com/office/officeart/2018/2/layout/IconLabelList"/>
    <dgm:cxn modelId="{BD0310D6-CD2F-44B6-96AA-B9C7F39FDF5B}" type="presParOf" srcId="{303A60C7-FB3B-429F-90EC-A13E79621E1B}" destId="{7B4AB92C-666C-4BEF-82B7-19FDD3ACE8DD}" srcOrd="1" destOrd="0" presId="urn:microsoft.com/office/officeart/2018/2/layout/IconLabelList"/>
    <dgm:cxn modelId="{C7329130-D277-4BDE-9FBF-670020EAF89A}" type="presParOf" srcId="{303A60C7-FB3B-429F-90EC-A13E79621E1B}" destId="{60FE08F5-2332-4E8A-86CA-295D8D793F4C}" srcOrd="2" destOrd="0" presId="urn:microsoft.com/office/officeart/2018/2/layout/IconLabelList"/>
    <dgm:cxn modelId="{A278B3BA-8063-4C77-A718-79C544F68E2A}" type="presParOf" srcId="{8D3EB4CD-A07C-455F-9EDB-196ACBBBD1DD}" destId="{18627A81-3B40-48CC-95B9-56927575DE7E}" srcOrd="3" destOrd="0" presId="urn:microsoft.com/office/officeart/2018/2/layout/IconLabelList"/>
    <dgm:cxn modelId="{9AB97945-6238-45F8-8C88-724663EC125E}" type="presParOf" srcId="{8D3EB4CD-A07C-455F-9EDB-196ACBBBD1DD}" destId="{C810D557-A917-4227-AEC9-4EBEA1AFC20D}" srcOrd="4" destOrd="0" presId="urn:microsoft.com/office/officeart/2018/2/layout/IconLabelList"/>
    <dgm:cxn modelId="{4A92EC19-BCA2-4D79-8CA8-F3A86D0E9914}" type="presParOf" srcId="{C810D557-A917-4227-AEC9-4EBEA1AFC20D}" destId="{BC26D1D3-1E88-48D3-A08B-173F9F4EBF48}" srcOrd="0" destOrd="0" presId="urn:microsoft.com/office/officeart/2018/2/layout/IconLabelList"/>
    <dgm:cxn modelId="{FC66F528-8570-411D-86CB-3612C00D8A0B}" type="presParOf" srcId="{C810D557-A917-4227-AEC9-4EBEA1AFC20D}" destId="{8AF5166A-6C94-4617-931B-B65B5487C272}" srcOrd="1" destOrd="0" presId="urn:microsoft.com/office/officeart/2018/2/layout/IconLabelList"/>
    <dgm:cxn modelId="{ABBE0E5F-53E4-4AEC-9D01-FBAE14DC7E12}" type="presParOf" srcId="{C810D557-A917-4227-AEC9-4EBEA1AFC20D}" destId="{E198377F-B20C-4A7F-B9F6-BC12068F856B}" srcOrd="2" destOrd="0" presId="urn:microsoft.com/office/officeart/2018/2/layout/IconLabelList"/>
    <dgm:cxn modelId="{13C0277D-F724-4A45-9EBD-71FC215BDFA6}" type="presParOf" srcId="{8D3EB4CD-A07C-455F-9EDB-196ACBBBD1DD}" destId="{D13C371D-B56A-4D1B-97A9-318C671D1417}" srcOrd="5" destOrd="0" presId="urn:microsoft.com/office/officeart/2018/2/layout/IconLabelList"/>
    <dgm:cxn modelId="{204CBAA5-77ED-4E6C-A57A-9475B4436F27}" type="presParOf" srcId="{8D3EB4CD-A07C-455F-9EDB-196ACBBBD1DD}" destId="{A937C01A-0A6E-4D07-AAA2-5DB0B9EFCEB7}" srcOrd="6" destOrd="0" presId="urn:microsoft.com/office/officeart/2018/2/layout/IconLabelList"/>
    <dgm:cxn modelId="{E8D85E88-A9C2-4176-9594-7E446692BC37}" type="presParOf" srcId="{A937C01A-0A6E-4D07-AAA2-5DB0B9EFCEB7}" destId="{61ED6C91-E933-4F0D-93C3-073AC20F8755}" srcOrd="0" destOrd="0" presId="urn:microsoft.com/office/officeart/2018/2/layout/IconLabelList"/>
    <dgm:cxn modelId="{3C0FF89B-20F0-4F5D-949E-64C30BEC6DE8}" type="presParOf" srcId="{A937C01A-0A6E-4D07-AAA2-5DB0B9EFCEB7}" destId="{A19DDA09-4726-4098-8BD1-0C29E5B419D5}" srcOrd="1" destOrd="0" presId="urn:microsoft.com/office/officeart/2018/2/layout/IconLabelList"/>
    <dgm:cxn modelId="{3F5D3C97-6273-478A-8C90-0011E41BBEA7}" type="presParOf" srcId="{A937C01A-0A6E-4D07-AAA2-5DB0B9EFCEB7}" destId="{BCF060DD-7565-4A99-A61A-94A804B157E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803EC9-9F5D-4824-B179-1BE6AACBA40F}">
      <dsp:nvSpPr>
        <dsp:cNvPr id="0" name=""/>
        <dsp:cNvSpPr/>
      </dsp:nvSpPr>
      <dsp:spPr>
        <a:xfrm>
          <a:off x="586518" y="369373"/>
          <a:ext cx="914821" cy="9148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A9848-B917-45B6-928B-5700E76479B2}">
      <dsp:nvSpPr>
        <dsp:cNvPr id="0" name=""/>
        <dsp:cNvSpPr/>
      </dsp:nvSpPr>
      <dsp:spPr>
        <a:xfrm>
          <a:off x="27461" y="1687934"/>
          <a:ext cx="2032936" cy="137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/>
            <a:t>Mejorar la Comunicación: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Facilitar la interacción entre vecinos y autoridades mediante una plataforma centralizada.</a:t>
          </a:r>
          <a:endParaRPr lang="en-US" sz="1400" kern="1200" dirty="0"/>
        </a:p>
      </dsp:txBody>
      <dsp:txXfrm>
        <a:off x="27461" y="1687934"/>
        <a:ext cx="2032936" cy="1372500"/>
      </dsp:txXfrm>
    </dsp:sp>
    <dsp:sp modelId="{A770BDD9-BDFD-4CD1-B20C-A5929DBCFD35}">
      <dsp:nvSpPr>
        <dsp:cNvPr id="0" name=""/>
        <dsp:cNvSpPr/>
      </dsp:nvSpPr>
      <dsp:spPr>
        <a:xfrm>
          <a:off x="2975218" y="369373"/>
          <a:ext cx="914821" cy="9148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E08F5-2332-4E8A-86CA-295D8D793F4C}">
      <dsp:nvSpPr>
        <dsp:cNvPr id="0" name=""/>
        <dsp:cNvSpPr/>
      </dsp:nvSpPr>
      <dsp:spPr>
        <a:xfrm>
          <a:off x="2416161" y="1687934"/>
          <a:ext cx="2032936" cy="137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/>
            <a:t>Optimizar la Gestión Documental: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Simplificar la recepción y administración de documentos importantes.</a:t>
          </a:r>
          <a:endParaRPr lang="en-US" sz="1400" kern="1200" dirty="0"/>
        </a:p>
      </dsp:txBody>
      <dsp:txXfrm>
        <a:off x="2416161" y="1687934"/>
        <a:ext cx="2032936" cy="1372500"/>
      </dsp:txXfrm>
    </dsp:sp>
    <dsp:sp modelId="{BC26D1D3-1E88-48D3-A08B-173F9F4EBF48}">
      <dsp:nvSpPr>
        <dsp:cNvPr id="0" name=""/>
        <dsp:cNvSpPr/>
      </dsp:nvSpPr>
      <dsp:spPr>
        <a:xfrm>
          <a:off x="5363918" y="369373"/>
          <a:ext cx="914821" cy="9148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8377F-B20C-4A7F-B9F6-BC12068F856B}">
      <dsp:nvSpPr>
        <dsp:cNvPr id="0" name=""/>
        <dsp:cNvSpPr/>
      </dsp:nvSpPr>
      <dsp:spPr>
        <a:xfrm>
          <a:off x="4804861" y="1687934"/>
          <a:ext cx="2032936" cy="137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/>
            <a:t>Agilizar Solicitudes: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/>
            <a:t> </a:t>
          </a:r>
          <a:r>
            <a:rPr lang="es-MX" sz="1400" kern="1200" dirty="0"/>
            <a:t>Mejorar el proceso de solicitudes de proyectos y espacios comunes.</a:t>
          </a:r>
          <a:endParaRPr lang="en-US" sz="1400" kern="1200" dirty="0"/>
        </a:p>
      </dsp:txBody>
      <dsp:txXfrm>
        <a:off x="4804861" y="1687934"/>
        <a:ext cx="2032936" cy="1372500"/>
      </dsp:txXfrm>
    </dsp:sp>
    <dsp:sp modelId="{61ED6C91-E933-4F0D-93C3-073AC20F8755}">
      <dsp:nvSpPr>
        <dsp:cNvPr id="0" name=""/>
        <dsp:cNvSpPr/>
      </dsp:nvSpPr>
      <dsp:spPr>
        <a:xfrm>
          <a:off x="7752618" y="369373"/>
          <a:ext cx="914821" cy="9148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F060DD-7565-4A99-A61A-94A804B157E6}">
      <dsp:nvSpPr>
        <dsp:cNvPr id="0" name=""/>
        <dsp:cNvSpPr/>
      </dsp:nvSpPr>
      <dsp:spPr>
        <a:xfrm>
          <a:off x="7193561" y="1687934"/>
          <a:ext cx="2032936" cy="137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/>
            <a:t>Difundir Información Relevante: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Proveer un canal confiable para la distribución de información importante para la comunidad.</a:t>
          </a:r>
          <a:endParaRPr lang="en-US" sz="1400" kern="1200" dirty="0"/>
        </a:p>
      </dsp:txBody>
      <dsp:txXfrm>
        <a:off x="7193561" y="1687934"/>
        <a:ext cx="2032936" cy="13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3D860-36F3-486A-ADB7-9749F113DC30}" type="datetimeFigureOut">
              <a:rPr lang="es-CL" smtClean="0"/>
              <a:t>27-08-2024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14186-EA8D-4B12-8B2F-79281512F65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04488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Se explica sobre el funcionamiento de los sistemas de junta de vecinos y como la municipalidad entrega información a estos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14186-EA8D-4B12-8B2F-79281512F650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14369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8/27/2024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8/27/2024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8/27/2024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8/27/2024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8/27/2024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8/27/2024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8/27/2024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8/27/2024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8/27/2024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8/27/2024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8/27/2024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8/27/2024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6365C3F9-FA05-45AD-D439-75AB354C0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6995" y="3702699"/>
            <a:ext cx="5357600" cy="655819"/>
          </a:xfrm>
        </p:spPr>
        <p:txBody>
          <a:bodyPr>
            <a:normAutofit fontScale="92500"/>
          </a:bodyPr>
          <a:lstStyle/>
          <a:p>
            <a:pPr algn="ctr"/>
            <a:r>
              <a:rPr lang="es-CL" sz="3600" dirty="0"/>
              <a:t>Sistema Unidad Territorial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721690D-892F-A40E-3A42-6F7B8DE617D3}"/>
              </a:ext>
            </a:extLst>
          </p:cNvPr>
          <p:cNvSpPr txBox="1"/>
          <p:nvPr/>
        </p:nvSpPr>
        <p:spPr>
          <a:xfrm>
            <a:off x="9009089" y="3829694"/>
            <a:ext cx="31829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Estudiantes:</a:t>
            </a:r>
          </a:p>
          <a:p>
            <a:r>
              <a:rPr lang="es-MX" b="1" dirty="0">
                <a:solidFill>
                  <a:schemeClr val="bg1"/>
                </a:solidFill>
              </a:rPr>
              <a:t>Alejandro Villa</a:t>
            </a:r>
          </a:p>
          <a:p>
            <a:r>
              <a:rPr lang="es-MX" b="1" dirty="0">
                <a:solidFill>
                  <a:schemeClr val="bg1"/>
                </a:solidFill>
              </a:rPr>
              <a:t>Matías General</a:t>
            </a:r>
          </a:p>
          <a:p>
            <a:r>
              <a:rPr lang="es-MX" b="1" dirty="0">
                <a:solidFill>
                  <a:schemeClr val="bg1"/>
                </a:solidFill>
              </a:rPr>
              <a:t>Marcelo </a:t>
            </a:r>
            <a:r>
              <a:rPr lang="es-MX" b="1" dirty="0" err="1">
                <a:solidFill>
                  <a:schemeClr val="bg1"/>
                </a:solidFill>
              </a:rPr>
              <a:t>Madriaga</a:t>
            </a:r>
            <a:endParaRPr lang="es-MX" b="1" dirty="0">
              <a:solidFill>
                <a:schemeClr val="bg1"/>
              </a:solidFill>
            </a:endParaRPr>
          </a:p>
          <a:p>
            <a:endParaRPr lang="es-MX" b="1" dirty="0">
              <a:solidFill>
                <a:schemeClr val="bg1"/>
              </a:solidFill>
            </a:endParaRPr>
          </a:p>
          <a:p>
            <a:r>
              <a:rPr lang="es-MX" b="1" dirty="0">
                <a:solidFill>
                  <a:schemeClr val="bg1"/>
                </a:solidFill>
              </a:rPr>
              <a:t>Docente:</a:t>
            </a:r>
          </a:p>
          <a:p>
            <a:r>
              <a:rPr lang="es-CL" b="1" dirty="0">
                <a:solidFill>
                  <a:schemeClr val="bg1"/>
                </a:solidFill>
              </a:rPr>
              <a:t>Willy </a:t>
            </a:r>
            <a:r>
              <a:rPr lang="es-CL" b="1" dirty="0" err="1">
                <a:solidFill>
                  <a:schemeClr val="bg1"/>
                </a:solidFill>
              </a:rPr>
              <a:t>Bascuñan</a:t>
            </a:r>
            <a:endParaRPr lang="es-CL" b="1" dirty="0">
              <a:solidFill>
                <a:schemeClr val="bg1"/>
              </a:solidFill>
            </a:endParaRPr>
          </a:p>
          <a:p>
            <a:endParaRPr lang="es-CL" b="1" dirty="0">
              <a:solidFill>
                <a:schemeClr val="bg1"/>
              </a:solidFill>
            </a:endParaRPr>
          </a:p>
          <a:p>
            <a:r>
              <a:rPr lang="es-CL" b="1" dirty="0">
                <a:solidFill>
                  <a:schemeClr val="bg1"/>
                </a:solidFill>
              </a:rPr>
              <a:t>Fecha: </a:t>
            </a:r>
          </a:p>
          <a:p>
            <a:r>
              <a:rPr lang="es-CL" b="1" dirty="0">
                <a:solidFill>
                  <a:schemeClr val="bg1"/>
                </a:solidFill>
              </a:rPr>
              <a:t>29/08/2024</a:t>
            </a:r>
          </a:p>
        </p:txBody>
      </p:sp>
      <p:pic>
        <p:nvPicPr>
          <p:cNvPr id="1026" name="Picture 2" descr="Logotipo&#10;&#10;Descripción generada automáticamente">
            <a:extLst>
              <a:ext uri="{FF2B5EF4-FFF2-40B4-BE49-F238E27FC236}">
                <a16:creationId xmlns:a16="http://schemas.microsoft.com/office/drawing/2014/main" id="{639ED9E9-14AD-8C6C-1DB6-36051C4F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43" y="224199"/>
            <a:ext cx="7704946" cy="189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2CC6402-C252-C6F6-342A-8FA9EE978504}"/>
              </a:ext>
            </a:extLst>
          </p:cNvPr>
          <p:cNvSpPr txBox="1"/>
          <p:nvPr/>
        </p:nvSpPr>
        <p:spPr>
          <a:xfrm>
            <a:off x="1304143" y="2751444"/>
            <a:ext cx="2263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/>
              <a:t>CAPSTONE 007V</a:t>
            </a:r>
          </a:p>
        </p:txBody>
      </p:sp>
    </p:spTree>
    <p:extLst>
      <p:ext uri="{BB962C8B-B14F-4D97-AF65-F5344CB8AC3E}">
        <p14:creationId xmlns:p14="http://schemas.microsoft.com/office/powerpoint/2010/main" val="1066899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6F56A-73B5-CF98-F6DA-813580B21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6"/>
            <a:ext cx="5093136" cy="586029"/>
          </a:xfrm>
        </p:spPr>
        <p:txBody>
          <a:bodyPr/>
          <a:lstStyle/>
          <a:p>
            <a:pPr algn="l"/>
            <a:r>
              <a:rPr lang="es-MX" dirty="0"/>
              <a:t>Los Beneficios obtenidos</a:t>
            </a:r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10A0290-F130-D632-47F9-D2AD56F13710}"/>
              </a:ext>
            </a:extLst>
          </p:cNvPr>
          <p:cNvSpPr txBox="1"/>
          <p:nvPr/>
        </p:nvSpPr>
        <p:spPr>
          <a:xfrm>
            <a:off x="1202960" y="1802627"/>
            <a:ext cx="443334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1" dirty="0"/>
              <a:t>Beneficios para los Usuarios</a:t>
            </a:r>
          </a:p>
          <a:p>
            <a:endParaRPr lang="es-MX" sz="1400" b="1" dirty="0"/>
          </a:p>
          <a:p>
            <a:pPr>
              <a:buFont typeface="+mj-lt"/>
              <a:buAutoNum type="arabicPeriod"/>
            </a:pPr>
            <a:r>
              <a:rPr lang="es-MX" sz="1400" b="1" dirty="0"/>
              <a:t>Accesibilidad y Comodidad:</a:t>
            </a:r>
            <a:endParaRPr lang="es-MX" sz="1400" dirty="0"/>
          </a:p>
          <a:p>
            <a:pPr marL="742950" lvl="1" indent="-285750">
              <a:buFont typeface="+mj-lt"/>
              <a:buAutoNum type="arabicPeriod"/>
            </a:pPr>
            <a:r>
              <a:rPr lang="es-MX" sz="1400" dirty="0"/>
              <a:t>Los usuarios pueden acceder a información, realizar trámites y solicitudes desde cualquier lugar y en cualquier momento, tanto desde la web como desde la app móvil.</a:t>
            </a:r>
          </a:p>
          <a:p>
            <a:pPr marL="742950" lvl="1" indent="-285750">
              <a:buFont typeface="+mj-lt"/>
              <a:buAutoNum type="arabicPeriod"/>
            </a:pPr>
            <a:endParaRPr lang="es-MX" sz="1400" dirty="0"/>
          </a:p>
          <a:p>
            <a:pPr>
              <a:buFont typeface="+mj-lt"/>
              <a:buAutoNum type="arabicPeriod"/>
            </a:pPr>
            <a:r>
              <a:rPr lang="es-MX" sz="1400" b="1" dirty="0"/>
              <a:t>Mejora en la Comunicación:</a:t>
            </a:r>
            <a:endParaRPr lang="es-MX" sz="1400" dirty="0"/>
          </a:p>
          <a:p>
            <a:pPr marL="742950" lvl="1" indent="-285750">
              <a:buFont typeface="+mj-lt"/>
              <a:buAutoNum type="arabicPeriod"/>
            </a:pPr>
            <a:r>
              <a:rPr lang="es-MX" sz="1400" dirty="0"/>
              <a:t>La comunicación entre los vecinos y la junta de vecinos se vuelve más fluida y directa, con notificaciones en tiempo real y acceso a actualizaciones importantes.</a:t>
            </a:r>
          </a:p>
          <a:p>
            <a:pPr marL="742950" lvl="1" indent="-285750">
              <a:buFont typeface="+mj-lt"/>
              <a:buAutoNum type="arabicPeriod"/>
            </a:pPr>
            <a:endParaRPr lang="es-MX" sz="1400" dirty="0"/>
          </a:p>
          <a:p>
            <a:pPr>
              <a:buFont typeface="+mj-lt"/>
              <a:buAutoNum type="arabicPeriod"/>
            </a:pPr>
            <a:r>
              <a:rPr lang="es-MX" sz="1400" b="1" dirty="0"/>
              <a:t>Eficiencia en la Gestión:</a:t>
            </a:r>
            <a:endParaRPr lang="es-MX" sz="1400" dirty="0"/>
          </a:p>
          <a:p>
            <a:pPr marL="742950" lvl="1" indent="-285750">
              <a:buFont typeface="+mj-lt"/>
              <a:buAutoNum type="arabicPeriod"/>
            </a:pPr>
            <a:r>
              <a:rPr lang="es-MX" sz="1400" dirty="0"/>
              <a:t>Facilita la gestión de documentos y solicitudes, reduciendo tiempos de espera y aumentando la transparencia en los procesos.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8629A7-6AB4-E325-14E6-AA9A21C62713}"/>
              </a:ext>
            </a:extLst>
          </p:cNvPr>
          <p:cNvSpPr txBox="1"/>
          <p:nvPr/>
        </p:nvSpPr>
        <p:spPr>
          <a:xfrm>
            <a:off x="7105339" y="1802627"/>
            <a:ext cx="421047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1" dirty="0"/>
              <a:t>Impacto en la Industria</a:t>
            </a:r>
          </a:p>
          <a:p>
            <a:endParaRPr lang="es-MX" sz="1400" b="1" dirty="0"/>
          </a:p>
          <a:p>
            <a:pPr>
              <a:buFont typeface="+mj-lt"/>
              <a:buAutoNum type="arabicPeriod"/>
            </a:pPr>
            <a:r>
              <a:rPr lang="es-MX" sz="1400" b="1" dirty="0"/>
              <a:t>Innovación en la Administración Comunitaria:</a:t>
            </a:r>
            <a:endParaRPr lang="es-MX" sz="1400" dirty="0"/>
          </a:p>
          <a:p>
            <a:pPr marL="742950" lvl="1" indent="-285750">
              <a:buFont typeface="+mj-lt"/>
              <a:buAutoNum type="arabicPeriod"/>
            </a:pPr>
            <a:r>
              <a:rPr lang="es-MX" sz="1400" dirty="0"/>
              <a:t>Introduce tecnología avanzada en un sector tradicionalmente manejado de manera manual, lo que establece un precedente en la digitalización de la gestión comunitaria.</a:t>
            </a:r>
          </a:p>
          <a:p>
            <a:pPr marL="742950" lvl="1" indent="-285750">
              <a:buFont typeface="+mj-lt"/>
              <a:buAutoNum type="arabicPeriod"/>
            </a:pPr>
            <a:endParaRPr lang="es-MX" sz="1400" dirty="0"/>
          </a:p>
          <a:p>
            <a:pPr>
              <a:buFont typeface="+mj-lt"/>
              <a:buAutoNum type="arabicPeriod"/>
            </a:pPr>
            <a:r>
              <a:rPr lang="es-MX" sz="1400" b="1" dirty="0"/>
              <a:t>Crecimiento del Sector Tecnológico Local:</a:t>
            </a:r>
            <a:endParaRPr lang="es-MX" sz="1400" dirty="0"/>
          </a:p>
          <a:p>
            <a:pPr marL="742950" lvl="1" indent="-285750">
              <a:buFont typeface="+mj-lt"/>
              <a:buAutoNum type="arabicPeriod"/>
            </a:pPr>
            <a:r>
              <a:rPr lang="es-MX" sz="1400" dirty="0"/>
              <a:t>Fomenta el desarrollo de soluciones tecnológicas locales, promoviendo el uso de herramientas como PHP, MySQL, y Angular, lo que impulsa la innovación en la industria de software.</a:t>
            </a:r>
          </a:p>
        </p:txBody>
      </p:sp>
    </p:spTree>
    <p:extLst>
      <p:ext uri="{BB962C8B-B14F-4D97-AF65-F5344CB8AC3E}">
        <p14:creationId xmlns:p14="http://schemas.microsoft.com/office/powerpoint/2010/main" val="3659546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6F56A-73B5-CF98-F6DA-813580B21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6"/>
            <a:ext cx="5093136" cy="586029"/>
          </a:xfrm>
        </p:spPr>
        <p:txBody>
          <a:bodyPr/>
          <a:lstStyle/>
          <a:p>
            <a:pPr algn="l"/>
            <a:r>
              <a:rPr lang="es-MX" dirty="0"/>
              <a:t>Los Beneficios obtenidos</a:t>
            </a:r>
            <a:endParaRPr lang="es-C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E27985B-A084-F89E-D982-B4394E0BB6BF}"/>
              </a:ext>
            </a:extLst>
          </p:cNvPr>
          <p:cNvSpPr txBox="1"/>
          <p:nvPr/>
        </p:nvSpPr>
        <p:spPr>
          <a:xfrm>
            <a:off x="1237667" y="1872020"/>
            <a:ext cx="438864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Impacto Social y Contribución</a:t>
            </a:r>
          </a:p>
          <a:p>
            <a:endParaRPr lang="es-MX" sz="1400" b="1" dirty="0"/>
          </a:p>
          <a:p>
            <a:pPr>
              <a:buFont typeface="+mj-lt"/>
              <a:buAutoNum type="arabicPeriod"/>
            </a:pPr>
            <a:r>
              <a:rPr lang="es-MX" sz="1400" b="1" dirty="0"/>
              <a:t>Inclusión Social:</a:t>
            </a:r>
            <a:endParaRPr lang="es-MX" sz="1400" dirty="0"/>
          </a:p>
          <a:p>
            <a:pPr marL="742950" lvl="1" indent="-285750">
              <a:buFont typeface="+mj-lt"/>
              <a:buAutoNum type="arabicPeriod"/>
            </a:pPr>
            <a:r>
              <a:rPr lang="es-MX" sz="1400" dirty="0"/>
              <a:t>Al digitalizar los procesos, se garantiza que más personas tengan acceso a servicios comunitarios, independientemente de su ubicación física o disponibilidad de tiempo.</a:t>
            </a:r>
          </a:p>
          <a:p>
            <a:pPr marL="742950" lvl="1" indent="-285750">
              <a:buFont typeface="+mj-lt"/>
              <a:buAutoNum type="arabicPeriod"/>
            </a:pPr>
            <a:endParaRPr lang="es-MX" sz="1400" dirty="0"/>
          </a:p>
          <a:p>
            <a:pPr>
              <a:buFont typeface="+mj-lt"/>
              <a:buAutoNum type="arabicPeriod"/>
            </a:pPr>
            <a:r>
              <a:rPr lang="es-MX" sz="1400" b="1" dirty="0"/>
              <a:t>Fortalecimiento del Tejido Social:</a:t>
            </a:r>
            <a:endParaRPr lang="es-MX" sz="1400" dirty="0"/>
          </a:p>
          <a:p>
            <a:pPr marL="742950" lvl="1" indent="-285750">
              <a:buFont typeface="+mj-lt"/>
              <a:buAutoNum type="arabicPeriod"/>
            </a:pPr>
            <a:r>
              <a:rPr lang="es-MX" sz="1400" dirty="0"/>
              <a:t>Facilita la participación activa de los vecinos en la comunidad, lo que refuerza el sentido de pertenencia y cooperación entre los miembros de la comunidad.</a:t>
            </a:r>
          </a:p>
          <a:p>
            <a:pPr marL="742950" lvl="1" indent="-285750">
              <a:buFont typeface="+mj-lt"/>
              <a:buAutoNum type="arabicPeriod"/>
            </a:pPr>
            <a:endParaRPr lang="es-MX" sz="1400" dirty="0"/>
          </a:p>
          <a:p>
            <a:pPr>
              <a:buFont typeface="+mj-lt"/>
              <a:buAutoNum type="arabicPeriod"/>
            </a:pPr>
            <a:r>
              <a:rPr lang="es-MX" sz="1400" b="1" dirty="0"/>
              <a:t>Transparencia y Participación Ciudadana:</a:t>
            </a:r>
            <a:endParaRPr lang="es-MX" sz="1400" dirty="0"/>
          </a:p>
          <a:p>
            <a:pPr marL="742950" lvl="1" indent="-285750">
              <a:buFont typeface="+mj-lt"/>
              <a:buAutoNum type="arabicPeriod"/>
            </a:pPr>
            <a:r>
              <a:rPr lang="es-MX" sz="1400" dirty="0"/>
              <a:t>Promueve una mayor transparencia en las gestiones de las juntas de vecinos, aumentando la confianza y participación de la comunidad en la toma de decisiones.</a:t>
            </a:r>
          </a:p>
          <a:p>
            <a:endParaRPr lang="es-C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4024E0-390B-E446-0C49-369B1FF6407B}"/>
              </a:ext>
            </a:extLst>
          </p:cNvPr>
          <p:cNvSpPr txBox="1"/>
          <p:nvPr/>
        </p:nvSpPr>
        <p:spPr>
          <a:xfrm>
            <a:off x="6565692" y="1872020"/>
            <a:ext cx="482308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1" dirty="0"/>
              <a:t>Innovación y Valor Agregado</a:t>
            </a:r>
          </a:p>
          <a:p>
            <a:endParaRPr lang="es-MX" sz="1400" b="1" dirty="0"/>
          </a:p>
          <a:p>
            <a:pPr>
              <a:buFont typeface="+mj-lt"/>
              <a:buAutoNum type="arabicPeriod"/>
            </a:pPr>
            <a:r>
              <a:rPr lang="es-MX" sz="1400" b="1" dirty="0"/>
              <a:t>Digitalización Integral:</a:t>
            </a:r>
            <a:endParaRPr lang="es-MX" sz="1400" dirty="0"/>
          </a:p>
          <a:p>
            <a:pPr marL="742950" lvl="1" indent="-285750">
              <a:buFont typeface="+mj-lt"/>
              <a:buAutoNum type="arabicPeriod"/>
            </a:pPr>
            <a:r>
              <a:rPr lang="es-MX" sz="1400" dirty="0"/>
              <a:t>Innovamos al integrar todos los aspectos de la gestión comunitaria en una plataforma unificada, tanto web como móvil, algo poco común en la administración de juntas vecinales.</a:t>
            </a:r>
          </a:p>
          <a:p>
            <a:pPr marL="742950" lvl="1" indent="-285750">
              <a:buFont typeface="+mj-lt"/>
              <a:buAutoNum type="arabicPeriod"/>
            </a:pPr>
            <a:endParaRPr lang="es-MX" sz="1400" dirty="0"/>
          </a:p>
          <a:p>
            <a:pPr>
              <a:buFont typeface="+mj-lt"/>
              <a:buAutoNum type="arabicPeriod"/>
            </a:pPr>
            <a:r>
              <a:rPr lang="es-MX" sz="1400" b="1" dirty="0"/>
              <a:t>Valor Agregado para la Sociedad:</a:t>
            </a:r>
            <a:endParaRPr lang="es-MX" sz="1400" dirty="0"/>
          </a:p>
          <a:p>
            <a:pPr marL="742950" lvl="1" indent="-285750">
              <a:buFont typeface="+mj-lt"/>
              <a:buAutoNum type="arabicPeriod"/>
            </a:pPr>
            <a:r>
              <a:rPr lang="es-MX" sz="1400" dirty="0"/>
              <a:t>Proporciona una herramienta poderosa que no solo facilita la gestión diaria, sino que también mejora la calidad de vida al hacer más accesibles y transparentes los servicios comunitarios, creando una comunidad más informada y conectada.</a:t>
            </a:r>
          </a:p>
        </p:txBody>
      </p:sp>
    </p:spTree>
    <p:extLst>
      <p:ext uri="{BB962C8B-B14F-4D97-AF65-F5344CB8AC3E}">
        <p14:creationId xmlns:p14="http://schemas.microsoft.com/office/powerpoint/2010/main" val="2772714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3825E-2A3D-998E-E61F-64EB6F20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746" y="1047899"/>
            <a:ext cx="8481212" cy="3269268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Este proyecto no solo aporta a la eficiencia administrativa, sino que también tiene un fuerte componente social, promoviendo la inclusión y la participación ciudadana en un entorno cada vez más digitalizado.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4CA08D-0993-61D0-AE08-E9DFDFF8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727" y="3190236"/>
            <a:ext cx="3752878" cy="375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82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0DF12-89A2-F369-9501-E425363A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/>
              <a:t>Integrantes:</a:t>
            </a:r>
            <a:endParaRPr lang="es-CL" dirty="0"/>
          </a:p>
        </p:txBody>
      </p:sp>
      <p:pic>
        <p:nvPicPr>
          <p:cNvPr id="5" name="Imagen 4" descr="Una persona sentada frente a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354132EB-0953-9425-2EF6-75025597D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9" r="11762"/>
          <a:stretch/>
        </p:blipFill>
        <p:spPr>
          <a:xfrm>
            <a:off x="1621861" y="1885285"/>
            <a:ext cx="2864485" cy="25967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7CEB4E4-2135-77FF-0FB3-5CADCF38F2D2}"/>
              </a:ext>
            </a:extLst>
          </p:cNvPr>
          <p:cNvSpPr txBox="1"/>
          <p:nvPr/>
        </p:nvSpPr>
        <p:spPr>
          <a:xfrm>
            <a:off x="2162352" y="4851391"/>
            <a:ext cx="178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Alejandro Villa</a:t>
            </a:r>
            <a:endParaRPr lang="es-CL" dirty="0"/>
          </a:p>
        </p:txBody>
      </p:sp>
      <p:pic>
        <p:nvPicPr>
          <p:cNvPr id="8" name="Imagen 7" descr="Un hombre con lentes&#10;&#10;Descripción generada automáticamente">
            <a:extLst>
              <a:ext uri="{FF2B5EF4-FFF2-40B4-BE49-F238E27FC236}">
                <a16:creationId xmlns:a16="http://schemas.microsoft.com/office/drawing/2014/main" id="{113626C2-298A-4EA7-0A3E-E60E5ED34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3609" r="-455" b="17445"/>
          <a:stretch/>
        </p:blipFill>
        <p:spPr>
          <a:xfrm>
            <a:off x="5291792" y="1806315"/>
            <a:ext cx="2168392" cy="25967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 descr="Un hombre con camisa verde y una corbata roja&#10;&#10;Descripción generada automáticamente con confianza media">
            <a:extLst>
              <a:ext uri="{FF2B5EF4-FFF2-40B4-BE49-F238E27FC236}">
                <a16:creationId xmlns:a16="http://schemas.microsoft.com/office/drawing/2014/main" id="{888AE3F0-7DA8-30A0-5D7F-BAA27DFAE3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98" b="19072"/>
          <a:stretch/>
        </p:blipFill>
        <p:spPr>
          <a:xfrm>
            <a:off x="8678597" y="1885285"/>
            <a:ext cx="2727109" cy="27827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626046E-45B8-EBD1-3D6A-4D3A4857BACD}"/>
              </a:ext>
            </a:extLst>
          </p:cNvPr>
          <p:cNvSpPr txBox="1"/>
          <p:nvPr/>
        </p:nvSpPr>
        <p:spPr>
          <a:xfrm>
            <a:off x="5501389" y="485139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Matías General</a:t>
            </a:r>
            <a:endParaRPr lang="es-CL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A26786A-81B8-F611-0777-A394595A0763}"/>
              </a:ext>
            </a:extLst>
          </p:cNvPr>
          <p:cNvSpPr txBox="1"/>
          <p:nvPr/>
        </p:nvSpPr>
        <p:spPr>
          <a:xfrm>
            <a:off x="9026488" y="4851391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Marcelo </a:t>
            </a:r>
            <a:r>
              <a:rPr lang="es-MX" b="1" dirty="0" err="1"/>
              <a:t>Madriaga</a:t>
            </a:r>
            <a:endParaRPr lang="es-CL" b="1" dirty="0"/>
          </a:p>
        </p:txBody>
      </p:sp>
    </p:spTree>
    <p:extLst>
      <p:ext uri="{BB962C8B-B14F-4D97-AF65-F5344CB8AC3E}">
        <p14:creationId xmlns:p14="http://schemas.microsoft.com/office/powerpoint/2010/main" val="308550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65920-544A-5764-1606-C578ABDB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/>
              <a:t>Contenido: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217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A7BDE-F2DD-85C2-0C6F-ACFD2D23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1421906"/>
            <a:ext cx="7958331" cy="690961"/>
          </a:xfrm>
        </p:spPr>
        <p:txBody>
          <a:bodyPr>
            <a:normAutofit/>
          </a:bodyPr>
          <a:lstStyle/>
          <a:p>
            <a:pPr algn="ctr"/>
            <a:r>
              <a:rPr lang="es-CL" sz="2400" b="1" dirty="0"/>
              <a:t>Junta de vecinos</a:t>
            </a:r>
          </a:p>
        </p:txBody>
      </p:sp>
      <p:pic>
        <p:nvPicPr>
          <p:cNvPr id="2050" name="Picture 2" descr="No hay ninguna descripción de la foto disponible.">
            <a:extLst>
              <a:ext uri="{FF2B5EF4-FFF2-40B4-BE49-F238E27FC236}">
                <a16:creationId xmlns:a16="http://schemas.microsoft.com/office/drawing/2014/main" id="{8B9C1AF6-0254-CB05-2B06-9A0AC9733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32" y="2854165"/>
            <a:ext cx="2561620" cy="3202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Junta de Vecinos La Portada Nueva de San Bernardo">
            <a:extLst>
              <a:ext uri="{FF2B5EF4-FFF2-40B4-BE49-F238E27FC236}">
                <a16:creationId xmlns:a16="http://schemas.microsoft.com/office/drawing/2014/main" id="{4B126AA6-C383-7945-3E30-50ECF1149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65" y="4437252"/>
            <a:ext cx="1618938" cy="16189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27C02C7-4EE2-FE6A-5A08-12ABB4CF2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146" y="3429000"/>
            <a:ext cx="2310954" cy="2627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D1C0DD2-1539-E61E-59B1-9128A414F0D4}"/>
              </a:ext>
            </a:extLst>
          </p:cNvPr>
          <p:cNvSpPr txBox="1"/>
          <p:nvPr/>
        </p:nvSpPr>
        <p:spPr>
          <a:xfrm>
            <a:off x="1307365" y="2112867"/>
            <a:ext cx="75360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/>
              <a:t>En Chile, las juntas de vecinos son organizaciones </a:t>
            </a:r>
          </a:p>
          <a:p>
            <a:r>
              <a:rPr lang="es-MX" sz="2000"/>
              <a:t>comunitarias que funcionan como entidades de derecho privado </a:t>
            </a:r>
          </a:p>
          <a:p>
            <a:r>
              <a:rPr lang="es-MX" sz="2000"/>
              <a:t>sin fines de lucro. Están reguladas por la Ley N° 19.418</a:t>
            </a:r>
            <a:endParaRPr lang="es-CL" sz="2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D0D33A6-35B6-19D7-4EFC-62C95992E75E}"/>
              </a:ext>
            </a:extLst>
          </p:cNvPr>
          <p:cNvSpPr txBox="1"/>
          <p:nvPr/>
        </p:nvSpPr>
        <p:spPr>
          <a:xfrm>
            <a:off x="3366021" y="439357"/>
            <a:ext cx="5459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dirty="0"/>
              <a:t>Sistema Unidad Territorial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52165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1AFC1-5090-5F3E-A675-ECBD354A7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6769" y="628174"/>
            <a:ext cx="4598461" cy="765911"/>
          </a:xfrm>
        </p:spPr>
        <p:txBody>
          <a:bodyPr>
            <a:normAutofit fontScale="90000"/>
          </a:bodyPr>
          <a:lstStyle/>
          <a:p>
            <a:pPr algn="ctr"/>
            <a:r>
              <a:rPr lang="es-CL" dirty="0"/>
              <a:t>Necesidad del Proyecto</a:t>
            </a:r>
          </a:p>
        </p:txBody>
      </p:sp>
      <p:pic>
        <p:nvPicPr>
          <p:cNvPr id="6" name="Imagen 5" descr="Aplicación, Icono&#10;&#10;Descripción generada automáticamente">
            <a:extLst>
              <a:ext uri="{FF2B5EF4-FFF2-40B4-BE49-F238E27FC236}">
                <a16:creationId xmlns:a16="http://schemas.microsoft.com/office/drawing/2014/main" id="{268298DA-3686-B346-CABA-DFBA82A65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02" r="64831" b="55837"/>
          <a:stretch/>
        </p:blipFill>
        <p:spPr>
          <a:xfrm>
            <a:off x="1436726" y="4820810"/>
            <a:ext cx="2143932" cy="1972723"/>
          </a:xfrm>
          <a:prstGeom prst="rect">
            <a:avLst/>
          </a:prstGeom>
        </p:spPr>
      </p:pic>
      <p:pic>
        <p:nvPicPr>
          <p:cNvPr id="10" name="Imagen 9" descr="Aplicación, Icono&#10;&#10;Descripción generada automáticamente">
            <a:extLst>
              <a:ext uri="{FF2B5EF4-FFF2-40B4-BE49-F238E27FC236}">
                <a16:creationId xmlns:a16="http://schemas.microsoft.com/office/drawing/2014/main" id="{0C352602-43BB-A87A-E005-4FEF8896B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36" t="10276" r="34322" b="55838"/>
          <a:stretch/>
        </p:blipFill>
        <p:spPr>
          <a:xfrm>
            <a:off x="8611339" y="4792287"/>
            <a:ext cx="1983783" cy="206571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5843A89-E895-3EAE-87A5-FC4FF27AF4C5}"/>
              </a:ext>
            </a:extLst>
          </p:cNvPr>
          <p:cNvSpPr txBox="1"/>
          <p:nvPr/>
        </p:nvSpPr>
        <p:spPr>
          <a:xfrm>
            <a:off x="1582626" y="1394085"/>
            <a:ext cx="96536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Si bien las juntas de vecinos son necesarias para la comunidad generalmente estas carecen de un sistema informático , </a:t>
            </a:r>
            <a:r>
              <a:rPr lang="es-CL" sz="1600" dirty="0"/>
              <a:t>ya que, en la actualidad, </a:t>
            </a:r>
            <a:r>
              <a:rPr lang="es-MX" sz="1600" dirty="0"/>
              <a:t>el sistema implementado por las juntas de vecinos es mayoritariamente</a:t>
            </a:r>
            <a:r>
              <a:rPr lang="es-CL" sz="1600" dirty="0"/>
              <a:t> realizadas con lápiz y papel, y no siempre se encuentra personal para realizar las solicitudes requeridas.</a:t>
            </a:r>
          </a:p>
          <a:p>
            <a:endParaRPr lang="es-MX" sz="1600" dirty="0"/>
          </a:p>
          <a:p>
            <a:r>
              <a:rPr lang="es-MX" sz="1600" dirty="0"/>
              <a:t>Generalmente las municipalidades entregan información a estas comunidades mediante el uso de redes sociales, pero gente como la 3era edad tienen problemas para  acceder a  la información entregada.</a:t>
            </a:r>
            <a:endParaRPr lang="es-CL" sz="1400" dirty="0"/>
          </a:p>
          <a:p>
            <a:endParaRPr lang="es-CL" sz="1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4C343F8-025F-8F7B-4A18-D91471841542}"/>
              </a:ext>
            </a:extLst>
          </p:cNvPr>
          <p:cNvSpPr txBox="1"/>
          <p:nvPr/>
        </p:nvSpPr>
        <p:spPr>
          <a:xfrm>
            <a:off x="3992009" y="4026456"/>
            <a:ext cx="420797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Algunas de las funciones de estas son:</a:t>
            </a:r>
          </a:p>
          <a:p>
            <a:endParaRPr lang="es-CL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b="1" dirty="0"/>
              <a:t>Gestión de Actividades Comunitarias.</a:t>
            </a:r>
            <a:endParaRPr lang="es-C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/>
              <a:t>Manejo de Recursos y Espacios Comunes.</a:t>
            </a:r>
            <a:endParaRPr lang="es-C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/>
              <a:t>Emisión de Certificados y Documentos.</a:t>
            </a:r>
            <a:endParaRPr lang="es-C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/>
              <a:t>Participación en Proyectos y Actividades.</a:t>
            </a:r>
            <a:endParaRPr lang="es-MX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/>
              <a:t>Entre otros.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83926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65920-544A-5764-1606-C578ABDB6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7"/>
            <a:ext cx="3484192" cy="645990"/>
          </a:xfrm>
        </p:spPr>
        <p:txBody>
          <a:bodyPr/>
          <a:lstStyle/>
          <a:p>
            <a:pPr algn="l"/>
            <a:r>
              <a:rPr lang="es-MX" dirty="0"/>
              <a:t>Objetivo General</a:t>
            </a:r>
            <a:endParaRPr lang="es-C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76D746-D910-336D-7201-E396929C9C4C}"/>
              </a:ext>
            </a:extLst>
          </p:cNvPr>
          <p:cNvSpPr txBox="1"/>
          <p:nvPr/>
        </p:nvSpPr>
        <p:spPr>
          <a:xfrm>
            <a:off x="2509120" y="1708879"/>
            <a:ext cx="7173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es-MX" dirty="0"/>
              <a:t>Para abordar dicho objetivo, se creará una solución informática </a:t>
            </a:r>
          </a:p>
          <a:p>
            <a:pPr lvl="1" algn="ctr"/>
            <a:r>
              <a:rPr lang="es-MX" dirty="0"/>
              <a:t>sin fines de lucro.</a:t>
            </a:r>
          </a:p>
          <a:p>
            <a:endParaRPr lang="es-CL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29A62E2-1B19-17DA-FE7C-AD8336956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759" y="2703443"/>
            <a:ext cx="2688625" cy="385736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sz="1600" b="1" dirty="0"/>
              <a:t>Sistema Web:</a:t>
            </a:r>
            <a:r>
              <a:rPr lang="es-MX" sz="1600" dirty="0"/>
              <a:t> Gestión eficiente de documentos, solicitudes, y difusión de información.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b="1" dirty="0"/>
              <a:t>App Móvil:</a:t>
            </a:r>
            <a:r>
              <a:rPr lang="es-MX" sz="1600" dirty="0"/>
              <a:t> Comunicación en tiempo real y acceso a trámites desde cualquier lugar.</a:t>
            </a:r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B5D7A48E-15F2-0304-DC8E-FA209CC49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525" y="2887041"/>
            <a:ext cx="2732349" cy="2732349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878F2AF5-E9CB-4FDD-5968-741FA5E9A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879" y="4225792"/>
            <a:ext cx="2454001" cy="24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88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0C064-F5AD-B3CB-4078-E7A6C72AE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s-MX" dirty="0"/>
              <a:t>Objetivo especifico </a:t>
            </a:r>
            <a:endParaRPr lang="es-CL" dirty="0"/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25C51EEE-AC2F-77A9-E2D1-5EC13AD253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714240"/>
              </p:ext>
            </p:extLst>
          </p:nvPr>
        </p:nvGraphicFramePr>
        <p:xfrm>
          <a:off x="1469020" y="3069841"/>
          <a:ext cx="9253959" cy="342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DE708167-1BCD-67A5-7989-AECEEE15713A}"/>
              </a:ext>
            </a:extLst>
          </p:cNvPr>
          <p:cNvSpPr txBox="1"/>
          <p:nvPr/>
        </p:nvSpPr>
        <p:spPr>
          <a:xfrm>
            <a:off x="2611808" y="2288599"/>
            <a:ext cx="7958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Como mejora al actual sistema de las juntas de vecinos queremos abarcar lo siguiente: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6390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865C0-9BED-BB6A-F776-C769D4B1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7"/>
            <a:ext cx="5887615" cy="840862"/>
          </a:xfrm>
        </p:spPr>
        <p:txBody>
          <a:bodyPr/>
          <a:lstStyle/>
          <a:p>
            <a:r>
              <a:rPr lang="es-MX" dirty="0"/>
              <a:t>Herramientas a ser utilizadas</a:t>
            </a:r>
            <a:endParaRPr lang="es-CL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379BF6CB-ACE7-075F-2848-CF7C3FDCE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21" b="20335"/>
          <a:stretch/>
        </p:blipFill>
        <p:spPr>
          <a:xfrm>
            <a:off x="8691534" y="4279689"/>
            <a:ext cx="1747534" cy="1023081"/>
          </a:xfrm>
          <a:prstGeom prst="rect">
            <a:avLst/>
          </a:prstGeom>
        </p:spPr>
      </p:pic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493BA62-7B0F-C8D6-AD0C-E86581241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629" y="5501588"/>
            <a:ext cx="1075345" cy="1075345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C0D87774-D1B0-5FD3-FF22-ADFB0F9A3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23" y="5614460"/>
            <a:ext cx="849600" cy="849600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029E8367-B900-A181-911A-D7F9C8055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317" y="3231270"/>
            <a:ext cx="849601" cy="849601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F3F28AED-7CDE-D8E4-7F0B-C59782BEF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639" y="4470193"/>
            <a:ext cx="847838" cy="83257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732B061-BC36-BBC9-0EC5-1AE43E50282D}"/>
              </a:ext>
            </a:extLst>
          </p:cNvPr>
          <p:cNvSpPr txBox="1"/>
          <p:nvPr/>
        </p:nvSpPr>
        <p:spPr>
          <a:xfrm>
            <a:off x="1828800" y="2263515"/>
            <a:ext cx="599394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/>
              <a:t>Para poder  desarrollar este proyecto, se utilizarán </a:t>
            </a:r>
          </a:p>
          <a:p>
            <a:r>
              <a:rPr lang="es-MX" sz="2000" dirty="0"/>
              <a:t>las siguientes herramientas tecnológicas:</a:t>
            </a:r>
          </a:p>
          <a:p>
            <a:endParaRPr lang="es-MX" sz="2000" dirty="0"/>
          </a:p>
          <a:p>
            <a:r>
              <a:rPr lang="es-MX" sz="2000" b="1" dirty="0"/>
              <a:t>-</a:t>
            </a:r>
            <a:r>
              <a:rPr lang="es-MX" sz="2000" b="1" dirty="0" err="1"/>
              <a:t>Php</a:t>
            </a:r>
            <a:endParaRPr lang="es-MX" sz="2000" b="1" dirty="0"/>
          </a:p>
          <a:p>
            <a:r>
              <a:rPr lang="es-MX" sz="2000" b="1" dirty="0"/>
              <a:t>-</a:t>
            </a:r>
            <a:r>
              <a:rPr lang="es-MX" sz="2000" b="1" dirty="0" err="1"/>
              <a:t>Ionic</a:t>
            </a:r>
            <a:r>
              <a:rPr lang="es-MX" sz="2000" b="1" dirty="0"/>
              <a:t> </a:t>
            </a:r>
          </a:p>
          <a:p>
            <a:r>
              <a:rPr lang="es-MX" sz="2000" b="1" dirty="0"/>
              <a:t>-Angular</a:t>
            </a:r>
          </a:p>
          <a:p>
            <a:r>
              <a:rPr lang="es-MX" sz="2000" b="1" dirty="0"/>
              <a:t>-</a:t>
            </a:r>
            <a:r>
              <a:rPr lang="es-MX" sz="2000" b="1" dirty="0" err="1"/>
              <a:t>MySQl</a:t>
            </a:r>
            <a:endParaRPr lang="es-CL" sz="2000" b="1" dirty="0"/>
          </a:p>
          <a:p>
            <a:r>
              <a:rPr lang="es-CL" sz="2000" b="1" dirty="0"/>
              <a:t>-GitHub</a:t>
            </a:r>
          </a:p>
          <a:p>
            <a:r>
              <a:rPr lang="es-CL" sz="2000" b="1" dirty="0"/>
              <a:t>-Visual Studio </a:t>
            </a:r>
            <a:r>
              <a:rPr lang="es-CL" sz="2000" b="1" dirty="0" err="1"/>
              <a:t>Code</a:t>
            </a:r>
            <a:endParaRPr lang="es-CL" sz="2000" b="1" dirty="0"/>
          </a:p>
        </p:txBody>
      </p:sp>
    </p:spTree>
    <p:extLst>
      <p:ext uri="{BB962C8B-B14F-4D97-AF65-F5344CB8AC3E}">
        <p14:creationId xmlns:p14="http://schemas.microsoft.com/office/powerpoint/2010/main" val="199553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78011-EA0B-DFFA-2989-2695A73D0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4284" y="823046"/>
            <a:ext cx="4643431" cy="1077229"/>
          </a:xfrm>
        </p:spPr>
        <p:txBody>
          <a:bodyPr/>
          <a:lstStyle/>
          <a:p>
            <a:pPr algn="ctr"/>
            <a:r>
              <a:rPr lang="es-MX" dirty="0"/>
              <a:t>Metodología a utilizar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02489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{4E676199-88B8-4E84-80D3-1E207FCC3BD5}tf16401375</Template>
  <TotalTime>288</TotalTime>
  <Words>756</Words>
  <Application>Microsoft Office PowerPoint</Application>
  <PresentationFormat>Panorámica</PresentationFormat>
  <Paragraphs>98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Aptos</vt:lpstr>
      <vt:lpstr>Arial</vt:lpstr>
      <vt:lpstr>MS Shell Dlg 2</vt:lpstr>
      <vt:lpstr>Wingdings</vt:lpstr>
      <vt:lpstr>Wingdings 3</vt:lpstr>
      <vt:lpstr>Madison</vt:lpstr>
      <vt:lpstr>Presentación de PowerPoint</vt:lpstr>
      <vt:lpstr>Integrantes:</vt:lpstr>
      <vt:lpstr>Contenido:</vt:lpstr>
      <vt:lpstr>Junta de vecinos</vt:lpstr>
      <vt:lpstr>Necesidad del Proyecto</vt:lpstr>
      <vt:lpstr>Objetivo General</vt:lpstr>
      <vt:lpstr>Objetivo especifico </vt:lpstr>
      <vt:lpstr>Herramientas a ser utilizadas</vt:lpstr>
      <vt:lpstr>Metodología a utilizar</vt:lpstr>
      <vt:lpstr>Los Beneficios obtenidos</vt:lpstr>
      <vt:lpstr>Los Beneficios obtenidos</vt:lpstr>
      <vt:lpstr>Este proyecto no solo aporta a la eficiencia administrativa, sino que también tiene un fuerte componente social, promoviendo la inclusión y la participación ciudadana en un entorno cada vez más digitalizado.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ALEJANDRO . VILLA VILLAVICENCIO</dc:creator>
  <cp:lastModifiedBy>ALEJANDRO . VILLA VILLAVICENCIO</cp:lastModifiedBy>
  <cp:revision>4</cp:revision>
  <dcterms:created xsi:type="dcterms:W3CDTF">2024-08-27T14:23:55Z</dcterms:created>
  <dcterms:modified xsi:type="dcterms:W3CDTF">2024-08-27T19:22:22Z</dcterms:modified>
</cp:coreProperties>
</file>